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sldIdLst>
    <p:sldId id="356" r:id="rId2"/>
    <p:sldId id="363" r:id="rId3"/>
    <p:sldId id="355" r:id="rId4"/>
    <p:sldId id="357" r:id="rId5"/>
    <p:sldId id="259" r:id="rId6"/>
    <p:sldId id="261" r:id="rId7"/>
    <p:sldId id="358" r:id="rId8"/>
    <p:sldId id="262" r:id="rId9"/>
    <p:sldId id="359" r:id="rId10"/>
    <p:sldId id="264" r:id="rId11"/>
    <p:sldId id="268" r:id="rId12"/>
    <p:sldId id="360" r:id="rId13"/>
    <p:sldId id="361" r:id="rId14"/>
    <p:sldId id="394" r:id="rId15"/>
    <p:sldId id="271" r:id="rId16"/>
    <p:sldId id="362" r:id="rId17"/>
    <p:sldId id="272" r:id="rId18"/>
    <p:sldId id="273" r:id="rId19"/>
    <p:sldId id="36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0" r:id="rId31"/>
    <p:sldId id="366" r:id="rId32"/>
    <p:sldId id="291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6" autoAdjust="0"/>
    <p:restoredTop sz="92512" autoAdjust="0"/>
  </p:normalViewPr>
  <p:slideViewPr>
    <p:cSldViewPr>
      <p:cViewPr varScale="1">
        <p:scale>
          <a:sx n="58" d="100"/>
          <a:sy n="58" d="100"/>
        </p:scale>
        <p:origin x="-5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D5492-AD90-4209-AAAB-39E7FC137677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CA1F-488E-4F88-8F9A-1E0BEF6DD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48FBC-50D5-481C-9D01-2E6BAC6B1E19}" type="slidenum">
              <a:rPr lang="en-US"/>
              <a:pPr/>
              <a:t>1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232D0-1B94-49C8-9E72-8159DA276035}" type="slidenum">
              <a:rPr lang="en-US"/>
              <a:pPr/>
              <a:t>4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DED18-1DF2-415F-96BA-3C68E540187D}" type="slidenum">
              <a:rPr lang="en-US"/>
              <a:pPr/>
              <a:t>7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A21D9-5DD6-4F0E-BE6B-A57B587736AE}" type="slidenum">
              <a:rPr lang="en-US"/>
              <a:pPr/>
              <a:t>9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232D0-1B94-49C8-9E72-8159DA276035}" type="slidenum">
              <a:rPr lang="en-US"/>
              <a:pPr/>
              <a:t>14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1E749-2308-40B4-9A91-583A7C585994}" type="slidenum">
              <a:rPr lang="en-US"/>
              <a:pPr/>
              <a:t>31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0"/>
            <a:ext cx="2160587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" y="0"/>
            <a:ext cx="6329363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" y="0"/>
            <a:ext cx="2101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33600"/>
            <a:ext cx="4724400" cy="4279900"/>
          </a:xfrm>
          <a:prstGeom prst="rect">
            <a:avLst/>
          </a:prstGeom>
          <a:noFill/>
        </p:spPr>
      </p:pic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6928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protein synthesized in the cells</a:t>
            </a: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1295400" y="8382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RNA to Protein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14_Figure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697038"/>
            <a:ext cx="8548687" cy="34623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have an L-shaped 3 dimensional structures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ATTACHMENT OF AMINO ACIDS TO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are charged by attachment of an AA to its 3’ terminal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igure 6-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8534400" cy="3503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4_Figure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68917"/>
            <a:ext cx="4343400" cy="61890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Aminoacyl-tRNA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synthetases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charge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in two steps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90600"/>
            <a:ext cx="3751278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4_Tabl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548687" cy="5645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aminoacyl-tRNA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attaches a single amino acid to one or more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 mRNA sequence is decoded in set of three nucleotides</a:t>
            </a:r>
          </a:p>
        </p:txBody>
      </p:sp>
      <p:pic>
        <p:nvPicPr>
          <p:cNvPr id="369669" name="Picture 5" descr="figure 6-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8534400" cy="1676400"/>
          </a:xfrm>
          <a:prstGeom prst="rect">
            <a:avLst/>
          </a:prstGeom>
          <a:noFill/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88392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standard one-letter abbreviation for each amino acid is presented below its three-letter abbreviation (see Panel 3–1, pp. 132–133, for the full name of each amino acid and its structure). By convention,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are always written with the 5'- terminal nucleotide to the left. Note that most amino acids are represented by more than one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that there are some regularities in the set of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that specifies each amino acid.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the same amino acid tend to contain the same nucleotides at the first and second positions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vary at the third position. Three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do not specify any amino acid but act as termination sites (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signaling the end of the protein- coding sequence. One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—acts both as an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initiation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signaling the start of a protein-coding message, and also as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that specifies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methionine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14_Figure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5800"/>
            <a:ext cx="6246812" cy="56268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synthetases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recognize unique structural features of cognate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200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elements required for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aminoacy-tRNA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recognition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5_Tabl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5334000" cy="5883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14_Figure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8350" cy="6584950"/>
          </a:xfrm>
          <a:prstGeom prst="rect">
            <a:avLst/>
          </a:prstGeom>
          <a:noFill/>
        </p:spPr>
      </p:pic>
      <p:pic>
        <p:nvPicPr>
          <p:cNvPr id="5" name="Picture 2" descr="06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95848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0" y="4191000"/>
            <a:ext cx="419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The recognition of a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molecule by its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aminoacyl-tRNA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For this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tRNAGln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 specific nucleotides in both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(bottom)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the amino acid-accepting arm allow the correct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to be recognized by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enzyme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(blue).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(Courtesy of Tom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Steitz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14_Figure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0"/>
            <a:ext cx="4002087" cy="58576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7010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Aminoacyl-tRNA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formation is very accurate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figure 6-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4648200" cy="1907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aminoacyl-tRNA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synthetases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use an editing pocket to charge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with high accuracy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igure 6-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5029200" cy="503899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3276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Hydrolytic editing.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synthetases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remove their own coupling errors through hydrolytic editing of incorrectly attached amino acids. As described in the text, the correct amino acid is rejected by the editing site.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32004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(B) The error-correction process performed by DNA polymerase shows some similarities; however, it differs so far as the removal process depends strongly on 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mispairing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with the template. </a:t>
            </a:r>
          </a:p>
          <a:p>
            <a:pPr>
              <a:spcBef>
                <a:spcPct val="50000"/>
              </a:spcBef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igure 6-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022798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228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Steps of Translation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14_Fig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3305582" cy="5273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ribosome is unable to discriminate between correctly and incorrectly charged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figure 6-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4191000" cy="336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14_Figur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943600" cy="51107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RIBOSOME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Prokaryotic RNAP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at work on the same mRNA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14_Figur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371600"/>
            <a:ext cx="8548687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1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ribosome is composed of a large and small subunit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14_Figu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548687" cy="3633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14_Figur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548687" cy="4554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large and small subunits undergo association and dissociation during each cycle of translation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14_Figure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2368550"/>
            <a:ext cx="8548687" cy="2120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371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Each mRNA can be translated simultaneously by multiple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14_Figur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654208" cy="5654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New amino acids are attached to the carboxyl terminus of the growing peptide chain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igure 6-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4839419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14_Figur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548687" cy="431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Ribosomal RNAs are both structural and catalytic determinants of the ribosome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views of ribosome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14_Figur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14400"/>
            <a:ext cx="4884737" cy="2644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ribosome has three binding sites for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igure 6-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3810000" cy="3059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4_Figur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5562600" cy="56414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Views of 3-D structure of the ribosome including three bound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tRNAs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4_Figur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8548687" cy="28590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MESSENGER RNA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Polypeptide chains are specified by open reading frames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362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Three possible reading frames of E. coli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leader sequence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14_Figure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95400"/>
            <a:ext cx="3581400" cy="50962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Channels through the ribosome allow the mRNA and growing polypeptide to enter and/or exit the ribosome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Interactions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with mRNA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igure 6-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4495800" cy="361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4" name="Picture 4" descr="figure 6-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1000"/>
            <a:ext cx="5291138" cy="6242050"/>
          </a:xfrm>
          <a:prstGeom prst="rect">
            <a:avLst/>
          </a:prstGeom>
          <a:noFill/>
        </p:spPr>
      </p:pic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297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path of mRNA through the small ribosomal subunit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14_Figure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95400"/>
            <a:ext cx="5016194" cy="4572000"/>
          </a:xfrm>
          <a:prstGeom prst="rect">
            <a:avLst/>
          </a:prstGeom>
          <a:noFill/>
        </p:spPr>
      </p:pic>
      <p:pic>
        <p:nvPicPr>
          <p:cNvPr id="5" name="Picture 4" descr="figure 6-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3605842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304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polypeptide exit tunnel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 descr="Venkatraman Ramakrishn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1543050" cy="2162176"/>
          </a:xfrm>
          <a:prstGeom prst="rect">
            <a:avLst/>
          </a:prstGeom>
          <a:noFill/>
        </p:spPr>
      </p:pic>
      <p:pic>
        <p:nvPicPr>
          <p:cNvPr id="455684" name="Picture 4" descr="Thomas A. Stei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1543050" cy="2162176"/>
          </a:xfrm>
          <a:prstGeom prst="rect">
            <a:avLst/>
          </a:prstGeom>
          <a:noFill/>
        </p:spPr>
      </p:pic>
      <p:pic>
        <p:nvPicPr>
          <p:cNvPr id="455686" name="Picture 6" descr="Ada E. Yona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066800"/>
            <a:ext cx="1543050" cy="2162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Nobel Prize in Chemistry 2009</a:t>
            </a:r>
          </a:p>
          <a:p>
            <a:r>
              <a:rPr lang="en-US" dirty="0"/>
              <a:t>"for studies of the structure and function of the ribosome"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3200400"/>
          <a:ext cx="7315200" cy="3809560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  <a:gridCol w="2438400"/>
              </a:tblGrid>
              <a:tr h="499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>
                          <a:solidFill>
                            <a:srgbClr val="023C59"/>
                          </a:solidFill>
                          <a:latin typeface="Arial"/>
                        </a:rPr>
                        <a:t>Venkatraman Ramakrishnan</a:t>
                      </a:r>
                      <a:endParaRPr lang="en-US" sz="1600"/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>
                          <a:solidFill>
                            <a:srgbClr val="023C59"/>
                          </a:solidFill>
                          <a:latin typeface="Arial"/>
                        </a:rPr>
                        <a:t>Thomas A. Steitz</a:t>
                      </a:r>
                      <a:endParaRPr lang="en-US" sz="1600"/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>
                          <a:solidFill>
                            <a:srgbClr val="023C59"/>
                          </a:solidFill>
                          <a:latin typeface="Arial"/>
                        </a:rPr>
                        <a:t>Ada E. Yonath</a:t>
                      </a:r>
                      <a:endParaRPr lang="en-US" sz="1600"/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13"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 1/3 of the prize</a:t>
                      </a:r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 1/3 of the prize</a:t>
                      </a:r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 1/3 of the prize</a:t>
                      </a:r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13"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United Kingdom</a:t>
                      </a:r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USA</a:t>
                      </a:r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Israel</a:t>
                      </a:r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3472"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MRC Laboratory of Molecular Biology </a:t>
                      </a:r>
                      <a:br>
                        <a:rPr lang="en-US" sz="1600"/>
                      </a:br>
                      <a:r>
                        <a:rPr lang="en-US" sz="1600"/>
                        <a:t>Cambridge, United Kingdom</a:t>
                      </a:r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Yale University </a:t>
                      </a:r>
                      <a:br>
                        <a:rPr lang="en-US" sz="1600"/>
                      </a:br>
                      <a:r>
                        <a:rPr lang="en-US" sz="1600"/>
                        <a:t>New Haven, CT, USA; Howard Hughes Medical Institute </a:t>
                      </a:r>
                      <a:br>
                        <a:rPr lang="en-US" sz="1600"/>
                      </a:br>
                      <a:endParaRPr lang="en-US" sz="1600"/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Weizmann Institute of Science </a:t>
                      </a:r>
                      <a:br>
                        <a:rPr lang="en-US" sz="1600"/>
                      </a:br>
                      <a:r>
                        <a:rPr lang="en-US" sz="1600"/>
                        <a:t>Rehovot, Israel</a:t>
                      </a:r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2997">
                <a:tc>
                  <a:txBody>
                    <a:bodyPr/>
                    <a:lstStyle/>
                    <a:p>
                      <a:pPr fontAlgn="t"/>
                      <a:r>
                        <a:rPr lang="pt-BR" sz="1600"/>
                        <a:t>b. 1952</a:t>
                      </a:r>
                      <a:br>
                        <a:rPr lang="pt-BR" sz="1600"/>
                      </a:br>
                      <a:r>
                        <a:rPr lang="pt-BR" sz="1600"/>
                        <a:t>(in Chidambaram, Tamil Nadu, India)</a:t>
                      </a:r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b. 1940</a:t>
                      </a:r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/>
                        <a:t>b. 1939</a:t>
                      </a:r>
                    </a:p>
                  </a:txBody>
                  <a:tcPr marL="84950" marR="169900" marT="135920" marB="407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55689" name="Picture 9" descr="thi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</p:spPr>
      </p:pic>
      <p:pic>
        <p:nvPicPr>
          <p:cNvPr id="455690" name="Picture 10" descr="thi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</p:spPr>
      </p:pic>
      <p:pic>
        <p:nvPicPr>
          <p:cNvPr id="455688" name="Picture 8" descr="thi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60325"/>
            <a:ext cx="95250" cy="9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14_Figure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9600"/>
            <a:ext cx="2964626" cy="5975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INITIATION OF TRANSLATION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14_Figur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962650" cy="54810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Prokaryotic mRNAs are initially recruited to the small subunit by base pairing to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14_Figure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00200"/>
            <a:ext cx="8548687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specialized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charged with a modified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methionine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binds directly to prokaryotic small subunit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14_Figure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2984328" cy="655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Three initiation factors direct the assembly of an initiation complex that contains mRNA and the initiator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14_Figure25a.jpg</a:t>
            </a:r>
          </a:p>
        </p:txBody>
      </p:sp>
      <p:pic>
        <p:nvPicPr>
          <p:cNvPr id="63491" name="Picture 3" descr="14_Figure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95300"/>
            <a:ext cx="7920037" cy="586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14_Figure25b.jpg</a:t>
            </a:r>
          </a:p>
        </p:txBody>
      </p:sp>
      <p:pic>
        <p:nvPicPr>
          <p:cNvPr id="64515" name="Picture 3" descr="14_Figure2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819150"/>
            <a:ext cx="55721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 mRNA sequence is decoded in set of three nucleotides</a:t>
            </a:r>
          </a:p>
        </p:txBody>
      </p:sp>
      <p:pic>
        <p:nvPicPr>
          <p:cNvPr id="369669" name="Picture 5" descr="figure 6-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8534400" cy="1676400"/>
          </a:xfrm>
          <a:prstGeom prst="rect">
            <a:avLst/>
          </a:prstGeom>
          <a:noFill/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88392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standard one-letter abbreviation for each amino acid is presented below its three-letter abbreviation (see Panel 3–1, pp. 132–133, for the full name of each amino acid and its structure). By convention,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are always written with the 5'- terminal nucleotide to the left. Note that most amino acids are represented by more than one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that there are some regularities in the set of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that specifies each amino acid.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the same amino acid tend to contain the same nucleotides at the first and second positions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vary at the third position. Three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do not specify any amino acid but act as termination sites (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signaling the end of the protein- coding sequence. One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—acts both as an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initiation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signaling the start of a protein-coding message, and also as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that specifies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methionine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14_Figure25c.jpg</a:t>
            </a:r>
          </a:p>
        </p:txBody>
      </p:sp>
      <p:pic>
        <p:nvPicPr>
          <p:cNvPr id="65539" name="Picture 3" descr="14_Figure2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335088"/>
            <a:ext cx="854868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14_Figure2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338" y="136525"/>
            <a:ext cx="6535737" cy="6584950"/>
          </a:xfrm>
          <a:prstGeom prst="rect">
            <a:avLst/>
          </a:prstGeom>
          <a:noFill/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14_Figure25d.jpg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14_Figure25e.jpg</a:t>
            </a:r>
          </a:p>
        </p:txBody>
      </p:sp>
      <p:pic>
        <p:nvPicPr>
          <p:cNvPr id="67587" name="Picture 3" descr="14_Figure2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263650"/>
            <a:ext cx="7847013" cy="432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14_Figure25f.jpg</a:t>
            </a:r>
          </a:p>
        </p:txBody>
      </p:sp>
      <p:pic>
        <p:nvPicPr>
          <p:cNvPr id="68611" name="Picture 3" descr="14_Figure2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1743075"/>
            <a:ext cx="6621463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14_Figure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3050"/>
            <a:ext cx="4749800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Eukaryotic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are recruited to the mRNA by the 5’ cap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14_Figure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2998787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start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is found by scanning downstream from the 5’ end of the mRNA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14_Figur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7202487" cy="5403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28601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Translation initiation factors hold eukaryotic mRNAs in circles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14_Figure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54050"/>
            <a:ext cx="2825280" cy="6203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 ELONGATION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14_Figure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2998787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Aminoacyl-tRNAs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are delivered to the A site by elongation factor EF-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14_Figure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4537" y="273050"/>
            <a:ext cx="5859463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ribosome uses multiple mechanisms to select against incorrect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aminoacyl-tRNAs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Prokaryotic mRNAs have a ribosome-binding site that recruits the translational machinery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14_Figure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951038"/>
            <a:ext cx="8548687" cy="295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14_Figure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6553200" cy="5471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ribosome is a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ribozyme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RNA surrounds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peptidyl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center of the large ribosomal subunit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14_Figure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1707602" cy="374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14_Figure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2998787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Proposed role for the 2’-OH of the P site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peptide bond formation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14_Figur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2998787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Peptide bond formation and the elongation factor EF-G drive translocation of the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and the mRNA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7432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EF-G drive translocation by displacing the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bound to the A site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14_Figure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4741875" cy="3810000"/>
          </a:xfrm>
          <a:prstGeom prst="rect">
            <a:avLst/>
          </a:prstGeom>
          <a:noFill/>
        </p:spPr>
      </p:pic>
      <p:pic>
        <p:nvPicPr>
          <p:cNvPr id="4" name="Picture 3" descr="14_Figure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2186194" cy="4800600"/>
          </a:xfrm>
          <a:prstGeom prst="rect">
            <a:avLst/>
          </a:prstGeom>
          <a:noFill/>
        </p:spPr>
      </p:pic>
      <p:pic>
        <p:nvPicPr>
          <p:cNvPr id="5" name="Picture 3" descr="14_Figure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524000"/>
            <a:ext cx="2209800" cy="48524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Structural comparison of EF-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EF-G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14_Figure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35050"/>
            <a:ext cx="3600739" cy="5822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EF-TU-GDP and EF-G-GDP must exchange GDP for GTP prior to participating in a new round of elongation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cycle of peptide bond formation consumes two GTPs and one ATP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TERMINATION OF TRANSLATION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33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Release factors terminate translation in response to stop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codon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figure 6-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142999"/>
            <a:ext cx="3429000" cy="570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_Figur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9682"/>
            <a:ext cx="7323137" cy="50983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295400"/>
            <a:ext cx="792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3-D structures of RF1 bound to the ribosome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Short regions of class I release factors recognize stop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condons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and trigger release of the peptide chain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14_Figure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803900" cy="551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Comparison of the structures of RFI to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14_Figure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73050"/>
            <a:ext cx="2998787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GDP/GTP exchange and GTP hydrolysis control the release of the class II release factor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14_Figure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73050"/>
            <a:ext cx="2998787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ribosome recycling factor (RRF) mimics a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to stimulate the release of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and mRNA from a terminated ribosome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14_Figure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56409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Eukaryotic mRNAs are modified at their 5’ and 3’ ends to facilitate translation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143000"/>
            <a:ext cx="5791200" cy="5367338"/>
          </a:xfrm>
          <a:prstGeom prst="rect">
            <a:avLst/>
          </a:prstGeom>
          <a:noFill/>
        </p:spPr>
      </p:pic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2209800" y="1524000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Crick’s adaptor hypothesis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molecules match amino acids to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in mRNA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 RNA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figure 6-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19400"/>
            <a:ext cx="3429000" cy="275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14_Figure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8548687" cy="3041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914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subset of modified nucleotides found 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6" name="Picture 4" descr="figure 6-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399"/>
            <a:ext cx="7162800" cy="4380093"/>
          </a:xfrm>
          <a:prstGeom prst="rect">
            <a:avLst/>
          </a:prstGeom>
          <a:noFill/>
        </p:spPr>
      </p:pic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04800" y="5473005"/>
            <a:ext cx="883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is the sequence of three nucleotides that base-pairs with 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in mRNA. The amino acid matching the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pair is attached at the 3' end of the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contain some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unusual bases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which are produced by chemical modification after the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has been synthesized. For example, the bases denoted y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derived from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uracil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(B and C) Views of the actual L-shaped molecule, based on x-ray diffraction analysis. Although a particular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that for the amino acid phenylalanine, is depicted, all other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have very similar structures. (D) The linear nucleotide sequence of the molecule, color-coded to match A, B, and C.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share a common secondary structure that resembles a cloverleaf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son_TEMP">
  <a:themeElements>
    <a:clrScheme name="Watson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atson_TEM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Watson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HD:Users:vbrucja:Desktop:WATSON_IMAGE_PRES:Watson_TEMP.pot</Template>
  <TotalTime>241</TotalTime>
  <Words>1213</Words>
  <Application>Microsoft Office PowerPoint</Application>
  <PresentationFormat>On-screen Show (4:3)</PresentationFormat>
  <Paragraphs>102</Paragraphs>
  <Slides>59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Watson_TEMP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14_Figure25a.jpg</vt:lpstr>
      <vt:lpstr>14_Figure25b.jpg</vt:lpstr>
      <vt:lpstr>14_Figure25c.jpg</vt:lpstr>
      <vt:lpstr>14_Figure25d.jpg</vt:lpstr>
      <vt:lpstr>14_Figure25e.jpg</vt:lpstr>
      <vt:lpstr>14_Figure25f.jpg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Pearson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Bruce</dc:creator>
  <cp:lastModifiedBy>junghuei</cp:lastModifiedBy>
  <cp:revision>58</cp:revision>
  <dcterms:created xsi:type="dcterms:W3CDTF">2008-01-29T02:27:44Z</dcterms:created>
  <dcterms:modified xsi:type="dcterms:W3CDTF">2012-04-16T14:19:24Z</dcterms:modified>
</cp:coreProperties>
</file>