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1"/>
  </p:notesMasterIdLst>
  <p:sldIdLst>
    <p:sldId id="356" r:id="rId2"/>
    <p:sldId id="363" r:id="rId3"/>
    <p:sldId id="355" r:id="rId4"/>
    <p:sldId id="357" r:id="rId5"/>
    <p:sldId id="259" r:id="rId6"/>
    <p:sldId id="261" r:id="rId7"/>
    <p:sldId id="358" r:id="rId8"/>
    <p:sldId id="262" r:id="rId9"/>
    <p:sldId id="359" r:id="rId10"/>
    <p:sldId id="264" r:id="rId11"/>
    <p:sldId id="268" r:id="rId12"/>
    <p:sldId id="360" r:id="rId13"/>
    <p:sldId id="361" r:id="rId14"/>
    <p:sldId id="394" r:id="rId15"/>
    <p:sldId id="271" r:id="rId16"/>
    <p:sldId id="362" r:id="rId17"/>
    <p:sldId id="272" r:id="rId18"/>
    <p:sldId id="273" r:id="rId19"/>
    <p:sldId id="364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90" r:id="rId31"/>
    <p:sldId id="366" r:id="rId32"/>
    <p:sldId id="291" r:id="rId33"/>
    <p:sldId id="367" r:id="rId34"/>
    <p:sldId id="368" r:id="rId35"/>
    <p:sldId id="369" r:id="rId36"/>
    <p:sldId id="370" r:id="rId37"/>
    <p:sldId id="371" r:id="rId38"/>
    <p:sldId id="372" r:id="rId39"/>
    <p:sldId id="373" r:id="rId40"/>
    <p:sldId id="374" r:id="rId41"/>
    <p:sldId id="375" r:id="rId42"/>
    <p:sldId id="376" r:id="rId43"/>
    <p:sldId id="377" r:id="rId44"/>
    <p:sldId id="378" r:id="rId45"/>
    <p:sldId id="379" r:id="rId46"/>
    <p:sldId id="380" r:id="rId47"/>
    <p:sldId id="381" r:id="rId48"/>
    <p:sldId id="382" r:id="rId49"/>
    <p:sldId id="383" r:id="rId50"/>
    <p:sldId id="384" r:id="rId51"/>
    <p:sldId id="385" r:id="rId52"/>
    <p:sldId id="386" r:id="rId53"/>
    <p:sldId id="387" r:id="rId54"/>
    <p:sldId id="388" r:id="rId55"/>
    <p:sldId id="389" r:id="rId56"/>
    <p:sldId id="390" r:id="rId57"/>
    <p:sldId id="391" r:id="rId58"/>
    <p:sldId id="392" r:id="rId59"/>
    <p:sldId id="393" r:id="rId6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4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26" autoAdjust="0"/>
    <p:restoredTop sz="92512" autoAdjust="0"/>
  </p:normalViewPr>
  <p:slideViewPr>
    <p:cSldViewPr>
      <p:cViewPr varScale="1">
        <p:scale>
          <a:sx n="58" d="100"/>
          <a:sy n="58" d="100"/>
        </p:scale>
        <p:origin x="-58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ED5492-AD90-4209-AAAB-39E7FC137677}" type="datetimeFigureOut">
              <a:rPr lang="en-US" smtClean="0"/>
              <a:pPr/>
              <a:t>4/16/2012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89CA1F-488E-4F88-8F9A-1E0BEF6DD3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5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548FBC-50D5-481C-9D01-2E6BAC6B1E19}" type="slidenum">
              <a:rPr lang="en-US"/>
              <a:pPr/>
              <a:t>1</a:t>
            </a:fld>
            <a:endParaRPr lang="en-US"/>
          </a:p>
        </p:txBody>
      </p:sp>
      <p:sp>
        <p:nvSpPr>
          <p:cNvPr id="412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2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5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2232D0-1B94-49C8-9E72-8159DA276035}" type="slidenum">
              <a:rPr lang="en-US"/>
              <a:pPr/>
              <a:t>4</a:t>
            </a:fld>
            <a:endParaRPr lang="en-US"/>
          </a:p>
        </p:txBody>
      </p:sp>
      <p:sp>
        <p:nvSpPr>
          <p:cNvPr id="414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4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5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71DED18-1DF2-415F-96BA-3C68E540187D}" type="slidenum">
              <a:rPr lang="en-US"/>
              <a:pPr/>
              <a:t>7</a:t>
            </a:fld>
            <a:endParaRPr lang="en-US"/>
          </a:p>
        </p:txBody>
      </p:sp>
      <p:sp>
        <p:nvSpPr>
          <p:cNvPr id="415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5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5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68A21D9-5DD6-4F0E-BE6B-A57B587736AE}" type="slidenum">
              <a:rPr lang="en-US"/>
              <a:pPr/>
              <a:t>9</a:t>
            </a:fld>
            <a:endParaRPr lang="en-US"/>
          </a:p>
        </p:txBody>
      </p:sp>
      <p:sp>
        <p:nvSpPr>
          <p:cNvPr id="422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2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5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42232D0-1B94-49C8-9E72-8159DA276035}" type="slidenum">
              <a:rPr lang="en-US"/>
              <a:pPr/>
              <a:t>14</a:t>
            </a:fld>
            <a:endParaRPr lang="en-US"/>
          </a:p>
        </p:txBody>
      </p:sp>
      <p:sp>
        <p:nvSpPr>
          <p:cNvPr id="414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4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55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841E749-2308-40B4-9A91-583A7C585994}" type="slidenum">
              <a:rPr lang="en-US"/>
              <a:pPr/>
              <a:t>31</a:t>
            </a:fld>
            <a:endParaRPr lang="en-US"/>
          </a:p>
        </p:txBody>
      </p:sp>
      <p:sp>
        <p:nvSpPr>
          <p:cNvPr id="429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29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6213" y="0"/>
            <a:ext cx="2160587" cy="6126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450" y="0"/>
            <a:ext cx="6329363" cy="61261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450" y="0"/>
            <a:ext cx="210185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Arial" charset="0"/>
          <a:ea typeface="ＭＳ Ｐゴシック" pitchFamily="48" charset="-128"/>
        </a:defRPr>
      </a:lvl2pPr>
      <a:lvl3pPr algn="l" rtl="0" fontAlgn="base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Arial" charset="0"/>
          <a:ea typeface="ＭＳ Ｐゴシック" pitchFamily="48" charset="-128"/>
        </a:defRPr>
      </a:lvl3pPr>
      <a:lvl4pPr algn="l" rtl="0" fontAlgn="base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Arial" charset="0"/>
          <a:ea typeface="ＭＳ Ｐゴシック" pitchFamily="48" charset="-128"/>
        </a:defRPr>
      </a:lvl4pPr>
      <a:lvl5pPr algn="l" rtl="0" fontAlgn="base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Arial" charset="0"/>
          <a:ea typeface="ＭＳ Ｐゴシック" pitchFamily="48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Arial" charset="0"/>
          <a:ea typeface="ＭＳ Ｐゴシック" pitchFamily="48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Arial" charset="0"/>
          <a:ea typeface="ＭＳ Ｐゴシック" pitchFamily="48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Arial" charset="0"/>
          <a:ea typeface="ＭＳ Ｐゴシック" pitchFamily="48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1600">
          <a:solidFill>
            <a:schemeClr val="tx2"/>
          </a:solidFill>
          <a:latin typeface="Arial" charset="0"/>
          <a:ea typeface="ＭＳ Ｐゴシック" pitchFamily="48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gif"/><Relationship Id="rId4" Type="http://schemas.openxmlformats.org/officeDocument/2006/relationships/image" Target="../media/image37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7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2133600"/>
            <a:ext cx="4724400" cy="4279900"/>
          </a:xfrm>
          <a:prstGeom prst="rect">
            <a:avLst/>
          </a:prstGeom>
          <a:noFill/>
        </p:spPr>
      </p:pic>
      <p:sp>
        <p:nvSpPr>
          <p:cNvPr id="327683" name="Text Box 3"/>
          <p:cNvSpPr txBox="1">
            <a:spLocks noChangeArrowheads="1"/>
          </p:cNvSpPr>
          <p:nvPr/>
        </p:nvSpPr>
        <p:spPr bwMode="auto">
          <a:xfrm>
            <a:off x="838200" y="1447800"/>
            <a:ext cx="69285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Ribosomes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are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here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protein synthesized in the cells</a:t>
            </a:r>
          </a:p>
        </p:txBody>
      </p:sp>
      <p:sp>
        <p:nvSpPr>
          <p:cNvPr id="327684" name="Text Box 4"/>
          <p:cNvSpPr txBox="1">
            <a:spLocks noChangeArrowheads="1"/>
          </p:cNvSpPr>
          <p:nvPr/>
        </p:nvSpPr>
        <p:spPr bwMode="auto">
          <a:xfrm>
            <a:off x="1295400" y="838200"/>
            <a:ext cx="3962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From RNA to Protein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400" y="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Translation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14_Figure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1697038"/>
            <a:ext cx="8548687" cy="34623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1000" y="381000"/>
            <a:ext cx="830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tRNAs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have an L-shaped 3 dimensional structures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876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ATTACHMENT OF AMINO ACIDS TO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tRNA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762000"/>
            <a:ext cx="4267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tRNAs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are charged by attachment of an AA to its 3’ terminal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figure 6-5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743200"/>
            <a:ext cx="8534400" cy="35030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14_Figure0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668917"/>
            <a:ext cx="4343400" cy="618908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Aminoacyl-tRNA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synthetases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charge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tRNAs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in two steps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990600"/>
            <a:ext cx="3751278" cy="502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14_Table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914400"/>
            <a:ext cx="8548687" cy="564515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8991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Each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aminoacyl-tRNA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synthetase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attaches a single amino acid to one or more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tRNAs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8" name="Text Box 4"/>
          <p:cNvSpPr txBox="1">
            <a:spLocks noChangeArrowheads="1"/>
          </p:cNvSpPr>
          <p:nvPr/>
        </p:nvSpPr>
        <p:spPr bwMode="auto">
          <a:xfrm>
            <a:off x="381000" y="457200"/>
            <a:ext cx="807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An mRNA sequence is decoded in set of three nucleotides</a:t>
            </a:r>
          </a:p>
        </p:txBody>
      </p:sp>
      <p:pic>
        <p:nvPicPr>
          <p:cNvPr id="369669" name="Picture 5" descr="figure 6-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752600"/>
            <a:ext cx="8534400" cy="1676400"/>
          </a:xfrm>
          <a:prstGeom prst="rect">
            <a:avLst/>
          </a:prstGeom>
          <a:noFill/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304800" y="3962400"/>
            <a:ext cx="8839200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The standard one-letter abbreviation for each amino acid is presented below its three-letter abbreviation (see Panel 3–1, pp. 132–133, for the full name of each amino acid and its structure). By convention,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codons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are always written with the 5'- terminal nucleotide to the left. Note that most amino acids are represented by more than one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codon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and that there are some regularities in the set of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codons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that specifies each amino acid. </a:t>
            </a:r>
            <a:r>
              <a:rPr lang="en-US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Codons</a:t>
            </a:r>
            <a:r>
              <a:rPr lang="en-US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for the same amino acid tend to contain the same nucleotides at the first and second positions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and vary at the third position. Three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codons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do not specify any amino acid but act as termination sites (</a:t>
            </a:r>
            <a:r>
              <a:rPr lang="en-US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stop </a:t>
            </a:r>
            <a:r>
              <a:rPr lang="en-US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codons</a:t>
            </a:r>
            <a:r>
              <a:rPr lang="en-US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signaling the end of the protein- coding sequence. One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codon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en-US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AUG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—acts both as an </a:t>
            </a:r>
            <a:r>
              <a:rPr lang="en-US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initiation </a:t>
            </a:r>
            <a:r>
              <a:rPr lang="en-US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codon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signaling the start of a protein-coding message, and also as the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codon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that specifies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methionine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3" descr="14_Figure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685800"/>
            <a:ext cx="6246812" cy="562687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868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synthetases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recognize unique structural features of cognate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tRNAs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62600" y="3200400"/>
            <a:ext cx="3581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elements required for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aminoacy-tRNA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synthetase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recognition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15_Table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533400"/>
            <a:ext cx="5334000" cy="58838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3" descr="14_Figure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578350" cy="6584950"/>
          </a:xfrm>
          <a:prstGeom prst="rect">
            <a:avLst/>
          </a:prstGeom>
          <a:noFill/>
        </p:spPr>
      </p:pic>
      <p:pic>
        <p:nvPicPr>
          <p:cNvPr id="5" name="Picture 2" descr="0606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52400"/>
            <a:ext cx="3958489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4572000" y="4191000"/>
            <a:ext cx="4191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The recognition of a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molecule by its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aminoacyl-tRNA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synthetase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dirty="0">
                <a:latin typeface="Times New Roman" pitchFamily="18" charset="0"/>
                <a:cs typeface="Times New Roman" pitchFamily="18" charset="0"/>
              </a:rPr>
            </a:br>
            <a:endParaRPr lang="en-US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For this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tRNAGln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), specific nucleotides in both the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anticodon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>
                <a:latin typeface="Times New Roman" pitchFamily="18" charset="0"/>
                <a:cs typeface="Times New Roman" pitchFamily="18" charset="0"/>
              </a:rPr>
              <a:t>(bottom)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and the amino acid-accepting arm allow the correct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to be recognized by the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synthetase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enzyme </a:t>
            </a:r>
            <a:r>
              <a:rPr lang="en-US" sz="1600" i="1" dirty="0">
                <a:latin typeface="Times New Roman" pitchFamily="18" charset="0"/>
                <a:cs typeface="Times New Roman" pitchFamily="18" charset="0"/>
              </a:rPr>
              <a:t>(blue).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(Courtesy of Tom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Steitz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.)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 descr="14_Figure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6800" y="762000"/>
            <a:ext cx="4002087" cy="585767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8600" y="152400"/>
            <a:ext cx="70104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Aminoacyl-tRNA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formation is very accurate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figure 6-5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743200"/>
            <a:ext cx="4648200" cy="19079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0"/>
            <a:ext cx="830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Some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aminoacyl-tRNA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synthetases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use an editing pocket to charge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tRNAs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with high accuracy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figure 6-5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1371600"/>
            <a:ext cx="5029200" cy="5038998"/>
          </a:xfrm>
          <a:prstGeom prst="rect">
            <a:avLst/>
          </a:prstGeom>
          <a:noFill/>
        </p:spPr>
      </p:pic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28600" y="1295400"/>
            <a:ext cx="327660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Hydrolytic editing.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(A)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synthetases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remove their own coupling errors through hydrolytic editing of incorrectly attached amino acids. As described in the text, the correct amino acid is rejected by the editing site. 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28600" y="3886200"/>
            <a:ext cx="3200400" cy="2427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(B) The error-correction process performed by DNA polymerase shows some similarities; however, it differs so far as the removal process depends strongly on a </a:t>
            </a:r>
            <a:r>
              <a:rPr lang="en-US" sz="1800" dirty="0" err="1">
                <a:latin typeface="Times New Roman" pitchFamily="18" charset="0"/>
                <a:cs typeface="Times New Roman" pitchFamily="18" charset="0"/>
              </a:rPr>
              <a:t>mispairing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 with the template. </a:t>
            </a:r>
          </a:p>
          <a:p>
            <a:pPr>
              <a:spcBef>
                <a:spcPct val="50000"/>
              </a:spcBef>
            </a:pPr>
            <a:endParaRPr lang="en-US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 descr="figure 6-6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838200"/>
            <a:ext cx="7022798" cy="56388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67000" y="228600"/>
            <a:ext cx="388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Steps of Translation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 descr="14_Figure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143000"/>
            <a:ext cx="3305582" cy="52736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2400" y="2286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The ribosome is unable to discriminate between correctly and incorrectly charged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tRNAs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figure 6-6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286000"/>
            <a:ext cx="4191000" cy="3365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 descr="14_Figure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371600"/>
            <a:ext cx="5943600" cy="511070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2400" y="152401"/>
            <a:ext cx="396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RIBOSOME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838200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Prokaryotic RNAP and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ribosomes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at work on the same mRNA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3" descr="14_Figure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1371600"/>
            <a:ext cx="8548687" cy="41148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8600" y="228601"/>
            <a:ext cx="891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The ribosome is composed of a large and small subunit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3" name="Picture 3" descr="14_Figure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752600"/>
            <a:ext cx="8548687" cy="36337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Picture 3" descr="14_Figure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447800"/>
            <a:ext cx="8548687" cy="455453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22860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The large and small subunits undergo association and dissociation during each cycle of translation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14_Figure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2368550"/>
            <a:ext cx="8548687" cy="21209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8600" y="13716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Each mRNA can be translated simultaneously by multiple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ribosomes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3" descr="14_Figure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762000"/>
            <a:ext cx="2654208" cy="56546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152400"/>
            <a:ext cx="8991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New amino acids are attached to the carboxyl terminus of the growing peptide chain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figure 6-6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752600"/>
            <a:ext cx="4839419" cy="3886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Picture 3" descr="14_Figure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981200"/>
            <a:ext cx="8548687" cy="431641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8915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Ribosomal RNAs are both structural and catalytic determinants of the ribosome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1371600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Two views of ribosome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3" name="Picture 3" descr="14_Figure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914400"/>
            <a:ext cx="4884737" cy="264419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4800" y="22860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The ribosome has three binding sites for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tRNA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figure 6-6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505200"/>
            <a:ext cx="3810000" cy="30595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7" name="Picture 3" descr="14_Figure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914400"/>
            <a:ext cx="5562600" cy="564148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8600" y="0"/>
            <a:ext cx="838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Views of 3-D structure of the ribosome including three bound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tRNAs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14_Figure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0"/>
            <a:ext cx="8548687" cy="285908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152400"/>
            <a:ext cx="876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MESSENGER RNA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143000"/>
            <a:ext cx="876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Polypeptide chains are specified by open reading frames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2362200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Three possible reading frames of E. coli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trp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leader sequence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7" name="Picture 3" descr="14_Figure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1295400"/>
            <a:ext cx="3581400" cy="509627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8686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Channels through the ribosome allow the mRNA and growing polypeptide to enter and/or exit the ribosome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1447800"/>
            <a:ext cx="381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Interactions of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tRNAs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with mRNA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figure 6-6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667000"/>
            <a:ext cx="4495800" cy="361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24" name="Picture 4" descr="figure 6-6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381000"/>
            <a:ext cx="5291138" cy="6242050"/>
          </a:xfrm>
          <a:prstGeom prst="rect">
            <a:avLst/>
          </a:prstGeom>
          <a:noFill/>
        </p:spPr>
      </p:pic>
      <p:sp>
        <p:nvSpPr>
          <p:cNvPr id="389125" name="Text Box 5"/>
          <p:cNvSpPr txBox="1">
            <a:spLocks noChangeArrowheads="1"/>
          </p:cNvSpPr>
          <p:nvPr/>
        </p:nvSpPr>
        <p:spPr bwMode="auto">
          <a:xfrm>
            <a:off x="228600" y="533400"/>
            <a:ext cx="29718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The path of mRNA through the small ribosomal subunit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1" name="Picture 3" descr="14_Figure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295400"/>
            <a:ext cx="5016194" cy="4572000"/>
          </a:xfrm>
          <a:prstGeom prst="rect">
            <a:avLst/>
          </a:prstGeom>
          <a:noFill/>
        </p:spPr>
      </p:pic>
      <p:pic>
        <p:nvPicPr>
          <p:cNvPr id="5" name="Picture 4" descr="figure 6-6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67000"/>
            <a:ext cx="3605842" cy="28956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343400" y="3048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polypeptide exit tunnel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682" name="Picture 2" descr="Venkatraman Ramakrishn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066800"/>
            <a:ext cx="1543050" cy="2162176"/>
          </a:xfrm>
          <a:prstGeom prst="rect">
            <a:avLst/>
          </a:prstGeom>
          <a:noFill/>
        </p:spPr>
      </p:pic>
      <p:pic>
        <p:nvPicPr>
          <p:cNvPr id="455684" name="Picture 4" descr="Thomas A. Steitz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1066800"/>
            <a:ext cx="1543050" cy="2162176"/>
          </a:xfrm>
          <a:prstGeom prst="rect">
            <a:avLst/>
          </a:prstGeom>
          <a:noFill/>
        </p:spPr>
      </p:pic>
      <p:pic>
        <p:nvPicPr>
          <p:cNvPr id="455686" name="Picture 6" descr="Ada E. Yonat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38800" y="1066800"/>
            <a:ext cx="1543050" cy="216217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57200" y="0"/>
            <a:ext cx="807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Nobel Prize in Chemistry 2009</a:t>
            </a:r>
          </a:p>
          <a:p>
            <a:r>
              <a:rPr lang="en-US" dirty="0"/>
              <a:t>"for studies of the structure and function of the ribosome"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33400" y="3200400"/>
          <a:ext cx="7315200" cy="3809560"/>
        </p:xfrm>
        <a:graphic>
          <a:graphicData uri="http://schemas.openxmlformats.org/drawingml/2006/table">
            <a:tbl>
              <a:tblPr/>
              <a:tblGrid>
                <a:gridCol w="2438400"/>
                <a:gridCol w="2438400"/>
                <a:gridCol w="2438400"/>
              </a:tblGrid>
              <a:tr h="499505"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>
                          <a:solidFill>
                            <a:srgbClr val="023C59"/>
                          </a:solidFill>
                          <a:latin typeface="Arial"/>
                        </a:rPr>
                        <a:t>Venkatraman Ramakrishnan</a:t>
                      </a:r>
                      <a:endParaRPr lang="en-US" sz="1600"/>
                    </a:p>
                  </a:txBody>
                  <a:tcPr marL="84950" marR="169900" marT="135920" marB="4077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>
                          <a:solidFill>
                            <a:srgbClr val="023C59"/>
                          </a:solidFill>
                          <a:latin typeface="Arial"/>
                        </a:rPr>
                        <a:t>Thomas A. Steitz</a:t>
                      </a:r>
                      <a:endParaRPr lang="en-US" sz="1600"/>
                    </a:p>
                  </a:txBody>
                  <a:tcPr marL="84950" marR="169900" marT="135920" marB="4077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>
                          <a:solidFill>
                            <a:srgbClr val="023C59"/>
                          </a:solidFill>
                          <a:latin typeface="Arial"/>
                        </a:rPr>
                        <a:t>Ada E. Yonath</a:t>
                      </a:r>
                      <a:endParaRPr lang="en-US" sz="1600"/>
                    </a:p>
                  </a:txBody>
                  <a:tcPr marL="84950" marR="169900" marT="135920" marB="4077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013">
                <a:tc>
                  <a:txBody>
                    <a:bodyPr/>
                    <a:lstStyle/>
                    <a:p>
                      <a:pPr fontAlgn="t"/>
                      <a:r>
                        <a:rPr lang="en-US" sz="1600"/>
                        <a:t> 1/3 of the prize</a:t>
                      </a:r>
                    </a:p>
                  </a:txBody>
                  <a:tcPr marL="84950" marR="169900" marT="135920" marB="4077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/>
                        <a:t> 1/3 of the prize</a:t>
                      </a:r>
                    </a:p>
                  </a:txBody>
                  <a:tcPr marL="84950" marR="169900" marT="135920" marB="4077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/>
                        <a:t> 1/3 of the prize</a:t>
                      </a:r>
                    </a:p>
                  </a:txBody>
                  <a:tcPr marL="84950" marR="169900" marT="135920" marB="4077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6013">
                <a:tc>
                  <a:txBody>
                    <a:bodyPr/>
                    <a:lstStyle/>
                    <a:p>
                      <a:pPr fontAlgn="t"/>
                      <a:r>
                        <a:rPr lang="en-US" sz="1600"/>
                        <a:t>United Kingdom</a:t>
                      </a:r>
                    </a:p>
                  </a:txBody>
                  <a:tcPr marL="84950" marR="169900" marT="135920" marB="4077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/>
                        <a:t>USA</a:t>
                      </a:r>
                    </a:p>
                  </a:txBody>
                  <a:tcPr marL="84950" marR="169900" marT="135920" marB="4077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/>
                        <a:t>Israel</a:t>
                      </a:r>
                    </a:p>
                  </a:txBody>
                  <a:tcPr marL="84950" marR="169900" marT="135920" marB="4077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233472">
                <a:tc>
                  <a:txBody>
                    <a:bodyPr/>
                    <a:lstStyle/>
                    <a:p>
                      <a:pPr fontAlgn="t"/>
                      <a:r>
                        <a:rPr lang="en-US" sz="1600"/>
                        <a:t>MRC Laboratory of Molecular Biology </a:t>
                      </a:r>
                      <a:br>
                        <a:rPr lang="en-US" sz="1600"/>
                      </a:br>
                      <a:r>
                        <a:rPr lang="en-US" sz="1600"/>
                        <a:t>Cambridge, United Kingdom</a:t>
                      </a:r>
                    </a:p>
                  </a:txBody>
                  <a:tcPr marL="84950" marR="169900" marT="135920" marB="4077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/>
                        <a:t>Yale University </a:t>
                      </a:r>
                      <a:br>
                        <a:rPr lang="en-US" sz="1600"/>
                      </a:br>
                      <a:r>
                        <a:rPr lang="en-US" sz="1600"/>
                        <a:t>New Haven, CT, USA; Howard Hughes Medical Institute </a:t>
                      </a:r>
                      <a:br>
                        <a:rPr lang="en-US" sz="1600"/>
                      </a:br>
                      <a:endParaRPr lang="en-US" sz="1600"/>
                    </a:p>
                  </a:txBody>
                  <a:tcPr marL="84950" marR="169900" marT="135920" marB="4077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/>
                        <a:t>Weizmann Institute of Science </a:t>
                      </a:r>
                      <a:br>
                        <a:rPr lang="en-US" sz="1600"/>
                      </a:br>
                      <a:r>
                        <a:rPr lang="en-US" sz="1600"/>
                        <a:t>Rehovot, Israel</a:t>
                      </a:r>
                    </a:p>
                  </a:txBody>
                  <a:tcPr marL="84950" marR="169900" marT="135920" marB="4077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82997">
                <a:tc>
                  <a:txBody>
                    <a:bodyPr/>
                    <a:lstStyle/>
                    <a:p>
                      <a:pPr fontAlgn="t"/>
                      <a:r>
                        <a:rPr lang="pt-BR" sz="1600"/>
                        <a:t>b. 1952</a:t>
                      </a:r>
                      <a:br>
                        <a:rPr lang="pt-BR" sz="1600"/>
                      </a:br>
                      <a:r>
                        <a:rPr lang="pt-BR" sz="1600"/>
                        <a:t>(in Chidambaram, Tamil Nadu, India)</a:t>
                      </a:r>
                    </a:p>
                  </a:txBody>
                  <a:tcPr marL="84950" marR="169900" marT="135920" marB="4077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/>
                        <a:t>b. 1940</a:t>
                      </a:r>
                    </a:p>
                  </a:txBody>
                  <a:tcPr marL="84950" marR="169900" marT="135920" marB="4077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600" dirty="0"/>
                        <a:t>b. 1939</a:t>
                      </a:r>
                    </a:p>
                  </a:txBody>
                  <a:tcPr marL="84950" marR="169900" marT="135920" marB="4077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455689" name="Picture 9" descr="thir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5250" cy="95250"/>
          </a:xfrm>
          <a:prstGeom prst="rect">
            <a:avLst/>
          </a:prstGeom>
          <a:noFill/>
        </p:spPr>
      </p:pic>
      <p:pic>
        <p:nvPicPr>
          <p:cNvPr id="455690" name="Picture 10" descr="thir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5250" cy="95250"/>
          </a:xfrm>
          <a:prstGeom prst="rect">
            <a:avLst/>
          </a:prstGeom>
          <a:noFill/>
        </p:spPr>
      </p:pic>
      <p:pic>
        <p:nvPicPr>
          <p:cNvPr id="455688" name="Picture 8" descr="thir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60325"/>
            <a:ext cx="95250" cy="95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5" name="Picture 3" descr="14_Figure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609600"/>
            <a:ext cx="2964626" cy="59753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95400" y="0"/>
            <a:ext cx="632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INITIATION OF TRANSLATION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9" name="Picture 3" descr="14_Figure2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219200"/>
            <a:ext cx="5962650" cy="548107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1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Prokaryotic mRNAs are initially recruited to the small subunit by base pairing to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rRNA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3" name="Picture 3" descr="14_Figure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313" y="1600200"/>
            <a:ext cx="8548687" cy="48768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8763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A specialized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charged with a modified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methionine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binds directly to prokaryotic small subunit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7" name="Picture 3" descr="14_Figure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62600" y="0"/>
            <a:ext cx="2984328" cy="6553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152400"/>
            <a:ext cx="5410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Three initiation factors direct the assembly of an initiation complex that contains mRNA and the initiator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tRNA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14_Figure25a.jpg</a:t>
            </a:r>
          </a:p>
        </p:txBody>
      </p:sp>
      <p:pic>
        <p:nvPicPr>
          <p:cNvPr id="63491" name="Picture 3" descr="14_Figure25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495300"/>
            <a:ext cx="7920037" cy="58658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14_Figure25b.jpg</a:t>
            </a:r>
          </a:p>
        </p:txBody>
      </p:sp>
      <p:pic>
        <p:nvPicPr>
          <p:cNvPr id="64515" name="Picture 3" descr="14_Figure25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38" y="819150"/>
            <a:ext cx="5572125" cy="52197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8" name="Text Box 4"/>
          <p:cNvSpPr txBox="1">
            <a:spLocks noChangeArrowheads="1"/>
          </p:cNvSpPr>
          <p:nvPr/>
        </p:nvSpPr>
        <p:spPr bwMode="auto">
          <a:xfrm>
            <a:off x="381000" y="457200"/>
            <a:ext cx="807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An mRNA sequence is decoded in set of three nucleotides</a:t>
            </a:r>
          </a:p>
        </p:txBody>
      </p:sp>
      <p:pic>
        <p:nvPicPr>
          <p:cNvPr id="369669" name="Picture 5" descr="figure 6-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752600"/>
            <a:ext cx="8534400" cy="1676400"/>
          </a:xfrm>
          <a:prstGeom prst="rect">
            <a:avLst/>
          </a:prstGeom>
          <a:noFill/>
        </p:spPr>
      </p:pic>
      <p:sp>
        <p:nvSpPr>
          <p:cNvPr id="369670" name="Text Box 6"/>
          <p:cNvSpPr txBox="1">
            <a:spLocks noChangeArrowheads="1"/>
          </p:cNvSpPr>
          <p:nvPr/>
        </p:nvSpPr>
        <p:spPr bwMode="auto">
          <a:xfrm>
            <a:off x="304800" y="3962400"/>
            <a:ext cx="8839200" cy="229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The standard one-letter abbreviation for each amino acid is presented below its three-letter abbreviation (see Panel 3–1, pp. 132–133, for the full name of each amino acid and its structure). By convention,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codons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are always written with the 5'- terminal nucleotide to the left. Note that most amino acids are represented by more than one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codon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and that there are some regularities in the set of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codons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that specifies each amino acid. </a:t>
            </a:r>
            <a:r>
              <a:rPr lang="en-US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Codons</a:t>
            </a:r>
            <a:r>
              <a:rPr lang="en-US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for the same amino acid tend to contain the same nucleotides at the first and second positions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and vary at the third position. Three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codons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do not specify any amino acid but act as termination sites (</a:t>
            </a:r>
            <a:r>
              <a:rPr lang="en-US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stop </a:t>
            </a:r>
            <a:r>
              <a:rPr lang="en-US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codons</a:t>
            </a:r>
            <a:r>
              <a:rPr lang="en-US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signaling the end of the protein- coding sequence. One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codon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—</a:t>
            </a:r>
            <a:r>
              <a:rPr lang="en-US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AUG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—acts both as an </a:t>
            </a:r>
            <a:r>
              <a:rPr lang="en-US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initiation </a:t>
            </a:r>
            <a:r>
              <a:rPr lang="en-US" sz="1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codon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, signaling the start of a protein-coding message, and also as the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codon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that specifies </a:t>
            </a:r>
            <a:r>
              <a:rPr lang="en-US" sz="1600" dirty="0" err="1">
                <a:latin typeface="Times New Roman" pitchFamily="18" charset="0"/>
                <a:cs typeface="Times New Roman" pitchFamily="18" charset="0"/>
              </a:rPr>
              <a:t>methionine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14_Figure25c.jpg</a:t>
            </a:r>
          </a:p>
        </p:txBody>
      </p:sp>
      <p:pic>
        <p:nvPicPr>
          <p:cNvPr id="65539" name="Picture 3" descr="14_Figure25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1335088"/>
            <a:ext cx="8548687" cy="4187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3" name="Picture 3" descr="14_Figure25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3338" y="136525"/>
            <a:ext cx="6535737" cy="6584950"/>
          </a:xfrm>
          <a:prstGeom prst="rect">
            <a:avLst/>
          </a:prstGeom>
          <a:noFill/>
        </p:spPr>
      </p:pic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14_Figure25d.jpg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14_Figure25e.jpg</a:t>
            </a:r>
          </a:p>
        </p:txBody>
      </p:sp>
      <p:pic>
        <p:nvPicPr>
          <p:cNvPr id="67587" name="Picture 3" descr="14_Figure25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" y="1263650"/>
            <a:ext cx="7847013" cy="4329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14_Figure25f.jpg</a:t>
            </a:r>
          </a:p>
        </p:txBody>
      </p:sp>
      <p:pic>
        <p:nvPicPr>
          <p:cNvPr id="68611" name="Picture 3" descr="14_Figure25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0475" y="1743075"/>
            <a:ext cx="6621463" cy="3371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5" name="Picture 3" descr="14_Figure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273050"/>
            <a:ext cx="4749800" cy="65849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228600"/>
            <a:ext cx="3276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Eukaryotic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ribosomes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are recruited to the mRNA by the 5’ cap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7" name="Picture 3" descr="14_Figure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0"/>
            <a:ext cx="2998787" cy="65849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304800"/>
            <a:ext cx="5029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The start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codon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is found by scanning downstream from the 5’ end of the mRNA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1" name="Picture 3" descr="14_Figure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219200"/>
            <a:ext cx="7202487" cy="540362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2400" y="228601"/>
            <a:ext cx="8991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Translation initiation factors hold eukaryotic mRNAs in circles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6" name="Picture 4" descr="14_Figure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654050"/>
            <a:ext cx="2825280" cy="62039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TRANSLATION ELONGATION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9" name="Picture 3" descr="14_Figure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0"/>
            <a:ext cx="2998787" cy="65849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8600" y="152400"/>
            <a:ext cx="4876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Aminoacyl-tRNAs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are delivered to the A site by elongation factor EF-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Tu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3" name="Picture 3" descr="14_Figure3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4537" y="273050"/>
            <a:ext cx="5859463" cy="65849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304800"/>
            <a:ext cx="3200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The ribosome uses multiple mechanisms to select against incorrect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aminoacyl-tRNAs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8600" y="228600"/>
            <a:ext cx="891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Prokaryotic mRNAs have a ribosome-binding site that recruits the translational machinery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14_Figure02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6863" y="1951038"/>
            <a:ext cx="8548687" cy="2955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9" name="Picture 3" descr="14_Figure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1219200"/>
            <a:ext cx="6553200" cy="547109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228600"/>
            <a:ext cx="670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The ribosome is a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ribozyme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4800" y="838200"/>
            <a:ext cx="449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RNA surrounds the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peptidyl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transferase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center of the large ribosomal subunit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 descr="14_Figure3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2362200"/>
            <a:ext cx="1707602" cy="3749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3" name="Picture 3" descr="14_Figure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0"/>
            <a:ext cx="2998787" cy="65849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457200"/>
            <a:ext cx="495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Proposed role for the 2’-OH of the P site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in peptide bond formation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7" name="Picture 3" descr="14_Figure3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00" y="0"/>
            <a:ext cx="2998787" cy="65849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304800"/>
            <a:ext cx="5105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Peptide bond formation and the elongation factor EF-G drive translocation of the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tRNAs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and the mRNA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2743200"/>
            <a:ext cx="4953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EF-G drive translocation by displacing the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bound to the A site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1" name="Picture 3" descr="14_Figure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828800"/>
            <a:ext cx="4741875" cy="3810000"/>
          </a:xfrm>
          <a:prstGeom prst="rect">
            <a:avLst/>
          </a:prstGeom>
          <a:noFill/>
        </p:spPr>
      </p:pic>
      <p:pic>
        <p:nvPicPr>
          <p:cNvPr id="4" name="Picture 3" descr="14_Figure3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295400"/>
            <a:ext cx="2186194" cy="4800600"/>
          </a:xfrm>
          <a:prstGeom prst="rect">
            <a:avLst/>
          </a:prstGeom>
          <a:noFill/>
        </p:spPr>
      </p:pic>
      <p:pic>
        <p:nvPicPr>
          <p:cNvPr id="5" name="Picture 3" descr="14_Figure3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4200" y="1524000"/>
            <a:ext cx="2209800" cy="485243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600200" y="0"/>
            <a:ext cx="601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Structural comparison of EF-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and EF-G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5" name="Picture 3" descr="14_Figure3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1035050"/>
            <a:ext cx="3600739" cy="58229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2400" y="0"/>
            <a:ext cx="8991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EF-TU-GDP and EF-G-GDP must exchange GDP for GTP prior to participating in a new round of elongation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2286000"/>
            <a:ext cx="4800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A cycle of peptide bond formation consumes two GTPs and one ATP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9600" y="0"/>
            <a:ext cx="769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TERMINATION OF TRANSLATION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533400"/>
            <a:ext cx="762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Release factors terminate translation in response to stop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codon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5" descr="figure 6-7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1142999"/>
            <a:ext cx="3429000" cy="5701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4_Figure3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759682"/>
            <a:ext cx="7323137" cy="509831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09600" y="1295400"/>
            <a:ext cx="79248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3-D structures of RF1 bound to the ribosome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0"/>
            <a:ext cx="7620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Short regions of class I release factors recognize stop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condons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and trigger release of the peptide chain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5" name="Picture 3" descr="14_Figure3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990600"/>
            <a:ext cx="5803900" cy="55118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8686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Comparison of the structures of RFI to a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tRNA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9" name="Picture 3" descr="14_Figure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273050"/>
            <a:ext cx="2998787" cy="65849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228600"/>
            <a:ext cx="5715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GDP/GTP exchange and GTP hydrolysis control the release of the class II release factor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3" name="Picture 3" descr="14_Figure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273050"/>
            <a:ext cx="2998787" cy="65849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228600"/>
            <a:ext cx="5181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The ribosome recycling factor (RRF) mimics a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to stimulate the release of </a:t>
            </a:r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and mRNA from a terminated ribosome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 descr="14_Figure02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057400"/>
            <a:ext cx="7564090" cy="304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4800" y="381000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Eukaryotic mRNAs are modified at their 5’ and 3’ ends to facilitate translation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7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1143000"/>
            <a:ext cx="5791200" cy="5367338"/>
          </a:xfrm>
          <a:prstGeom prst="rect">
            <a:avLst/>
          </a:prstGeom>
          <a:noFill/>
        </p:spPr>
      </p:pic>
      <p:sp>
        <p:nvSpPr>
          <p:cNvPr id="331779" name="Text Box 3"/>
          <p:cNvSpPr txBox="1">
            <a:spLocks noChangeArrowheads="1"/>
          </p:cNvSpPr>
          <p:nvPr/>
        </p:nvSpPr>
        <p:spPr bwMode="auto">
          <a:xfrm>
            <a:off x="2209800" y="1524000"/>
            <a:ext cx="2895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Crick’s adaptor hypothesis</a:t>
            </a:r>
          </a:p>
        </p:txBody>
      </p:sp>
      <p:sp>
        <p:nvSpPr>
          <p:cNvPr id="331780" name="Text Box 4"/>
          <p:cNvSpPr txBox="1">
            <a:spLocks noChangeArrowheads="1"/>
          </p:cNvSpPr>
          <p:nvPr/>
        </p:nvSpPr>
        <p:spPr bwMode="auto">
          <a:xfrm>
            <a:off x="381000" y="609600"/>
            <a:ext cx="8153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sz="2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molecules match amino acids to </a:t>
            </a:r>
            <a:r>
              <a:rPr lang="en-US" sz="2800" b="1" dirty="0" err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codons</a:t>
            </a:r>
            <a:r>
              <a:rPr lang="en-US" sz="28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in mRNA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0"/>
            <a:ext cx="769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TRANSFER RNA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8" descr="figure 6-6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2819400"/>
            <a:ext cx="3429000" cy="2753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 descr="14_Figure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362200"/>
            <a:ext cx="8548687" cy="304165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28600" y="914400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 subset of modified nucleotides found in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tRNA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716" name="Picture 4" descr="figure 6-5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914399"/>
            <a:ext cx="7162800" cy="4380093"/>
          </a:xfrm>
          <a:prstGeom prst="rect">
            <a:avLst/>
          </a:prstGeom>
          <a:noFill/>
        </p:spPr>
      </p:pic>
      <p:sp>
        <p:nvSpPr>
          <p:cNvPr id="371718" name="Text Box 6"/>
          <p:cNvSpPr txBox="1">
            <a:spLocks noChangeArrowheads="1"/>
          </p:cNvSpPr>
          <p:nvPr/>
        </p:nvSpPr>
        <p:spPr bwMode="auto">
          <a:xfrm>
            <a:off x="304800" y="5473005"/>
            <a:ext cx="88392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1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anticodon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is the sequence of three nucleotides that base-pairs with a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codon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in mRNA. The amino acid matching the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codon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anticodon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pair is attached at the 3' end of the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tRNAs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contain some </a:t>
            </a:r>
            <a:r>
              <a:rPr lang="en-US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unusual bases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which are produced by chemical modification after the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has been synthesized. For example, the bases denoted y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and D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are 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derived from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uracil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. (B and C) Views of the actual L-shaped molecule, based on x-ray diffraction analysis. Although a particular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tRNA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, that for the amino acid phenylalanine, is depicted, all other </a:t>
            </a:r>
            <a:r>
              <a:rPr lang="en-US" sz="1400" dirty="0" err="1">
                <a:latin typeface="Times New Roman" pitchFamily="18" charset="0"/>
                <a:cs typeface="Times New Roman" pitchFamily="18" charset="0"/>
              </a:rPr>
              <a:t>tRNAs</a:t>
            </a:r>
            <a:r>
              <a:rPr lang="en-US" sz="1400" dirty="0">
                <a:latin typeface="Times New Roman" pitchFamily="18" charset="0"/>
                <a:cs typeface="Times New Roman" pitchFamily="18" charset="0"/>
              </a:rPr>
              <a:t> have very similar structures. (D) The linear nucleotide sequence of the molecule, color-coded to match A, B, and C.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0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tRNAs</a:t>
            </a:r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share a common secondary structure that resembles a cloverleaf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atson_TEMP">
  <a:themeElements>
    <a:clrScheme name="Watson_TEM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Watson_TEMP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48" charset="-128"/>
          </a:defRPr>
        </a:defPPr>
      </a:lstStyle>
    </a:lnDef>
  </a:objectDefaults>
  <a:extraClrSchemeLst>
    <a:extraClrScheme>
      <a:clrScheme name="Watson_TEM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son_TEM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son_TEM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son_TEM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son_TEM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atson_TEM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son_TEM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son_TEM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son_TEM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son_TEM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son_TEM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atson_TEM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HD:Users:vbrucja:Desktop:WATSON_IMAGE_PRES:Watson_TEMP.pot</Template>
  <TotalTime>241</TotalTime>
  <Words>1213</Words>
  <Application>Microsoft Office PowerPoint</Application>
  <PresentationFormat>On-screen Show (4:3)</PresentationFormat>
  <Paragraphs>102</Paragraphs>
  <Slides>59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0" baseType="lpstr">
      <vt:lpstr>Watson_TEMP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14_Figure25a.jpg</vt:lpstr>
      <vt:lpstr>14_Figure25b.jpg</vt:lpstr>
      <vt:lpstr>14_Figure25c.jpg</vt:lpstr>
      <vt:lpstr>14_Figure25d.jpg</vt:lpstr>
      <vt:lpstr>14_Figure25e.jpg</vt:lpstr>
      <vt:lpstr>14_Figure25f.jpg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</vt:vector>
  </TitlesOfParts>
  <Company>Pearson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Bruce</dc:creator>
  <cp:lastModifiedBy>junghuei</cp:lastModifiedBy>
  <cp:revision>58</cp:revision>
  <dcterms:created xsi:type="dcterms:W3CDTF">2008-01-29T02:27:44Z</dcterms:created>
  <dcterms:modified xsi:type="dcterms:W3CDTF">2012-04-16T14:19:24Z</dcterms:modified>
</cp:coreProperties>
</file>